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56" r:id="rId3"/>
    <p:sldId id="258" r:id="rId4"/>
    <p:sldId id="259" r:id="rId5"/>
    <p:sldId id="260" r:id="rId6"/>
    <p:sldId id="261" r:id="rId7"/>
    <p:sldId id="262" r:id="rId8"/>
    <p:sldId id="263"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8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7" d="100"/>
          <a:sy n="67" d="100"/>
        </p:scale>
        <p:origin x="547" y="3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3C2FE-8E82-4CE5-8682-65FF75F8308E}" type="datetimeFigureOut">
              <a:rPr lang="zh-CN" altLang="en-US" smtClean="0"/>
              <a:t>2019/11/24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8C5B3-D865-4777-B0F6-65B7C2571A75}" type="slidenum">
              <a:rPr lang="zh-CN" altLang="en-US" smtClean="0"/>
              <a:t>‹#›</a:t>
            </a:fld>
            <a:endParaRPr lang="zh-CN" altLang="en-US"/>
          </a:p>
        </p:txBody>
      </p:sp>
    </p:spTree>
    <p:extLst>
      <p:ext uri="{BB962C8B-B14F-4D97-AF65-F5344CB8AC3E}">
        <p14:creationId xmlns:p14="http://schemas.microsoft.com/office/powerpoint/2010/main" val="1990717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D8C5B3-D865-4777-B0F6-65B7C2571A75}" type="slidenum">
              <a:rPr lang="zh-CN" altLang="en-US" smtClean="0"/>
              <a:t>1</a:t>
            </a:fld>
            <a:endParaRPr lang="zh-CN" altLang="en-US"/>
          </a:p>
        </p:txBody>
      </p:sp>
    </p:spTree>
    <p:extLst>
      <p:ext uri="{BB962C8B-B14F-4D97-AF65-F5344CB8AC3E}">
        <p14:creationId xmlns:p14="http://schemas.microsoft.com/office/powerpoint/2010/main" val="2487403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D8C5B3-D865-4777-B0F6-65B7C2571A75}" type="slidenum">
              <a:rPr lang="zh-CN" altLang="en-US" smtClean="0"/>
              <a:t>5</a:t>
            </a:fld>
            <a:endParaRPr lang="zh-CN" altLang="en-US"/>
          </a:p>
        </p:txBody>
      </p:sp>
    </p:spTree>
    <p:extLst>
      <p:ext uri="{BB962C8B-B14F-4D97-AF65-F5344CB8AC3E}">
        <p14:creationId xmlns:p14="http://schemas.microsoft.com/office/powerpoint/2010/main" val="2383922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D8C5B3-D865-4777-B0F6-65B7C2571A75}" type="slidenum">
              <a:rPr lang="zh-CN" altLang="en-US" smtClean="0"/>
              <a:t>6</a:t>
            </a:fld>
            <a:endParaRPr lang="zh-CN" altLang="en-US"/>
          </a:p>
        </p:txBody>
      </p:sp>
    </p:spTree>
    <p:extLst>
      <p:ext uri="{BB962C8B-B14F-4D97-AF65-F5344CB8AC3E}">
        <p14:creationId xmlns:p14="http://schemas.microsoft.com/office/powerpoint/2010/main" val="372779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4EBB6-8A54-4534-9647-FB09423E122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0CDE01-1597-46C9-9275-1A081093FE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E1EA87F-80D6-40B1-9F54-4274C107FABC}"/>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3F15F360-60C4-43D5-BDD0-DCB22C3B1D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B49BFE-F8EB-417E-9857-B4177F566B96}"/>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3087593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08874-D57A-4D83-8BB8-1B5E51559BC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862ECC1-97C9-4717-9198-B6668FD09E3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ED35EF-1650-4ABD-BA1E-2BCC07E5359F}"/>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F150E9CA-7F76-47F5-90D1-CFE157D0E4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936E10-149D-4DEE-BF5A-D7B3A3D777D0}"/>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2684307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56C3746-265B-4259-800D-EAA0229992C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1DC06C-2D0F-4D06-98BD-896FC5E4CD5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0AF021-9F46-404F-B348-51059F23FF3C}"/>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A28524F1-C977-4E56-96E7-7C723C7DFA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EE88F9-B1C8-40C7-86CD-B2CD49BC1A2D}"/>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3970083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E5F86-8C3A-4D41-818E-91957A83C5E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A0ED2C-A4A7-47E9-A43B-6C73B4A8F3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C33DBA-2AA6-4055-9F1D-71B5FABBA29E}"/>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232C56BB-3AEB-4F3B-97B1-36947112B2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16EF83-A9DD-4B13-BF36-DD8BED091EBB}"/>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33287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3E0C8-1907-4399-AED9-3E7B5B13F74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E350662-4E09-4C71-BFEE-C954A8325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E8AF35C-5410-412F-A98C-47E5E30D472E}"/>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CE825268-AF27-4DBE-BA06-84C36677DB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3AAB09-BA7A-4BAE-A2CE-B883856177CA}"/>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2685540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546BF-C85E-4A99-BCD4-77D68A1FA2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079134-5B27-4381-B4B8-1AB9F6D12CA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75F711C-3D02-49DC-A3F8-C867EE40578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4C07E8-3F42-4E52-9508-C87EBE775C25}"/>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3BF004AD-8964-48DE-AAE7-ED12BDCE8B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F61CD7-838A-4159-85D9-43CA5913FD33}"/>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296287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CC3AE-67EE-40E3-A1DF-070F9D5087C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1B06A0-176D-4742-B883-9264D711F4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918516-C849-4F42-9D6C-113FF6B6A21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0E80987-BAE4-43B5-9EAC-8750EDE6C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B4BE0A-6711-42FC-9E4E-39DD288D03B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6BC356-5227-4175-A040-26298A9A818C}"/>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8" name="页脚占位符 7">
            <a:extLst>
              <a:ext uri="{FF2B5EF4-FFF2-40B4-BE49-F238E27FC236}">
                <a16:creationId xmlns:a16="http://schemas.microsoft.com/office/drawing/2014/main" id="{88289049-D014-4880-8CA7-92324D62D69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77C078F-A081-42E7-A567-314DA97D0EAB}"/>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287585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C6983-A6F7-4539-A4E0-07B577F39E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A38D85B-4DC8-469C-A417-86E4AEFA6DA9}"/>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4" name="页脚占位符 3">
            <a:extLst>
              <a:ext uri="{FF2B5EF4-FFF2-40B4-BE49-F238E27FC236}">
                <a16:creationId xmlns:a16="http://schemas.microsoft.com/office/drawing/2014/main" id="{4EFD4626-73D3-4742-B0DB-4CB3A60FD3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5F006A-4E74-40CD-9C49-FA5495DCA3E0}"/>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3279088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FF9709-DE11-4743-8631-D515BCF0EBF1}"/>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3" name="页脚占位符 2">
            <a:extLst>
              <a:ext uri="{FF2B5EF4-FFF2-40B4-BE49-F238E27FC236}">
                <a16:creationId xmlns:a16="http://schemas.microsoft.com/office/drawing/2014/main" id="{55B0434A-CAD9-4CB4-ACD9-9903F717741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3653C59-3815-4CD2-AB2B-FC2E7658E908}"/>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173758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6D168-725B-458D-ABB1-8C23808F02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B810E5-A831-47E0-BEDD-60CBF5201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42FEAA1-D36D-499E-9C5B-1474DF61F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F4E0CFB-C58B-4F5E-9AA0-C00302FA7F13}"/>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40538EF9-86A9-4032-9DB5-27785447CD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70A4C1-560C-43AE-9D0A-9A0851CBEB5B}"/>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75756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E65BEC-0D07-4044-836E-662A6DB404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A60B4D9-EDF0-4611-A85F-9E579EF7A1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EA851D2-79E0-467F-B13E-8EBF1545A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57B0B0-9C19-4F76-9F5C-532666740F1E}"/>
              </a:ext>
            </a:extLst>
          </p:cNvPr>
          <p:cNvSpPr>
            <a:spLocks noGrp="1"/>
          </p:cNvSpPr>
          <p:nvPr>
            <p:ph type="dt" sz="half" idx="10"/>
          </p:nvPr>
        </p:nvSpPr>
        <p:spPr/>
        <p:txBody>
          <a:bodyPr/>
          <a:lstStyle/>
          <a:p>
            <a:fld id="{38D19B08-F47D-4282-A74A-E594C06684D4}"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657B3955-6F0F-4CE1-B2E1-B61B455EF3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413D54-3CDA-449D-B7E9-65F378A15B10}"/>
              </a:ext>
            </a:extLst>
          </p:cNvPr>
          <p:cNvSpPr>
            <a:spLocks noGrp="1"/>
          </p:cNvSpPr>
          <p:nvPr>
            <p:ph type="sldNum" sz="quarter" idx="12"/>
          </p:nvPr>
        </p:nvSpPr>
        <p:spPr/>
        <p:txBody>
          <a:body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23165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D0AE1D-69A7-4C42-BEB3-54A3D16EDC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10BC9FB-6FC4-421B-800C-146ECF43E1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126DC5-8960-4B74-B012-BC01E4AB05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19B08-F47D-4282-A74A-E594C06684D4}"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A42E2546-606F-448B-9A02-E87541033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A681D36-9824-4762-99E2-CE4EFAC51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24C31-11B2-4AA8-8AEB-6B1645D0CF3F}" type="slidenum">
              <a:rPr lang="zh-CN" altLang="en-US" smtClean="0"/>
              <a:t>‹#›</a:t>
            </a:fld>
            <a:endParaRPr lang="zh-CN" altLang="en-US"/>
          </a:p>
        </p:txBody>
      </p:sp>
    </p:spTree>
    <p:extLst>
      <p:ext uri="{BB962C8B-B14F-4D97-AF65-F5344CB8AC3E}">
        <p14:creationId xmlns:p14="http://schemas.microsoft.com/office/powerpoint/2010/main" val="3623687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D000EF33-06FA-401F-A9A9-27C3F4319A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 t="7313" b="2655"/>
          <a:stretch/>
        </p:blipFill>
        <p:spPr>
          <a:xfrm>
            <a:off x="1" y="0"/>
            <a:ext cx="12192000" cy="6858000"/>
          </a:xfrm>
          <a:prstGeom prst="rect">
            <a:avLst/>
          </a:prstGeom>
          <a:effectLst>
            <a:glow rad="25400">
              <a:schemeClr val="accent1">
                <a:alpha val="40000"/>
              </a:schemeClr>
            </a:glow>
          </a:effectLst>
        </p:spPr>
      </p:pic>
      <p:sp>
        <p:nvSpPr>
          <p:cNvPr id="27" name="等腰三角形 26">
            <a:extLst>
              <a:ext uri="{FF2B5EF4-FFF2-40B4-BE49-F238E27FC236}">
                <a16:creationId xmlns:a16="http://schemas.microsoft.com/office/drawing/2014/main" id="{DCEF62F0-B992-41AA-9494-B77BACA03E6B}"/>
              </a:ext>
            </a:extLst>
          </p:cNvPr>
          <p:cNvSpPr/>
          <p:nvPr/>
        </p:nvSpPr>
        <p:spPr>
          <a:xfrm>
            <a:off x="5172479" y="-3414"/>
            <a:ext cx="7024092" cy="6861414"/>
          </a:xfrm>
          <a:custGeom>
            <a:avLst/>
            <a:gdLst>
              <a:gd name="connsiteX0" fmla="*/ 0 w 14039042"/>
              <a:gd name="connsiteY0" fmla="*/ 6861414 h 6861414"/>
              <a:gd name="connsiteX1" fmla="*/ 7019521 w 14039042"/>
              <a:gd name="connsiteY1" fmla="*/ 0 h 6861414"/>
              <a:gd name="connsiteX2" fmla="*/ 14039042 w 14039042"/>
              <a:gd name="connsiteY2" fmla="*/ 6861414 h 6861414"/>
              <a:gd name="connsiteX3" fmla="*/ 0 w 14039042"/>
              <a:gd name="connsiteY3" fmla="*/ 6861414 h 6861414"/>
              <a:gd name="connsiteX0" fmla="*/ 0 w 7024092"/>
              <a:gd name="connsiteY0" fmla="*/ 6861414 h 6861414"/>
              <a:gd name="connsiteX1" fmla="*/ 7019521 w 7024092"/>
              <a:gd name="connsiteY1" fmla="*/ 0 h 6861414"/>
              <a:gd name="connsiteX2" fmla="*/ 7024092 w 7024092"/>
              <a:gd name="connsiteY2" fmla="*/ 6861414 h 6861414"/>
              <a:gd name="connsiteX3" fmla="*/ 0 w 7024092"/>
              <a:gd name="connsiteY3" fmla="*/ 6861414 h 6861414"/>
            </a:gdLst>
            <a:ahLst/>
            <a:cxnLst>
              <a:cxn ang="0">
                <a:pos x="connsiteX0" y="connsiteY0"/>
              </a:cxn>
              <a:cxn ang="0">
                <a:pos x="connsiteX1" y="connsiteY1"/>
              </a:cxn>
              <a:cxn ang="0">
                <a:pos x="connsiteX2" y="connsiteY2"/>
              </a:cxn>
              <a:cxn ang="0">
                <a:pos x="connsiteX3" y="connsiteY3"/>
              </a:cxn>
            </a:cxnLst>
            <a:rect l="l" t="t" r="r" b="b"/>
            <a:pathLst>
              <a:path w="7024092" h="6861414">
                <a:moveTo>
                  <a:pt x="0" y="6861414"/>
                </a:moveTo>
                <a:lnTo>
                  <a:pt x="7019521" y="0"/>
                </a:lnTo>
                <a:cubicBezTo>
                  <a:pt x="7021045" y="2287138"/>
                  <a:pt x="7022568" y="4574276"/>
                  <a:pt x="7024092" y="6861414"/>
                </a:cubicBezTo>
                <a:lnTo>
                  <a:pt x="0" y="68614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E5BA52C-83F0-40F8-8973-40A6AA1E68BE}"/>
              </a:ext>
            </a:extLst>
          </p:cNvPr>
          <p:cNvSpPr>
            <a:spLocks noGrp="1"/>
          </p:cNvSpPr>
          <p:nvPr>
            <p:ph type="title"/>
          </p:nvPr>
        </p:nvSpPr>
        <p:spPr/>
        <p:txBody>
          <a:bodyPr/>
          <a:lstStyle/>
          <a:p>
            <a:endParaRPr lang="zh-CN" altLang="en-US"/>
          </a:p>
        </p:txBody>
      </p:sp>
      <p:sp>
        <p:nvSpPr>
          <p:cNvPr id="10" name="文本框 9">
            <a:extLst>
              <a:ext uri="{FF2B5EF4-FFF2-40B4-BE49-F238E27FC236}">
                <a16:creationId xmlns:a16="http://schemas.microsoft.com/office/drawing/2014/main" id="{A3C8BAB7-7CDE-4095-90D0-404B54857A52}"/>
              </a:ext>
            </a:extLst>
          </p:cNvPr>
          <p:cNvSpPr txBox="1"/>
          <p:nvPr/>
        </p:nvSpPr>
        <p:spPr>
          <a:xfrm>
            <a:off x="2881091" y="4590366"/>
            <a:ext cx="8581571" cy="923330"/>
          </a:xfrm>
          <a:prstGeom prst="rect">
            <a:avLst/>
          </a:prstGeom>
          <a:noFill/>
        </p:spPr>
        <p:txBody>
          <a:bodyPr wrap="square" rtlCol="0">
            <a:spAutoFit/>
            <a:scene3d>
              <a:camera prst="orthographicFront"/>
              <a:lightRig rig="threePt" dir="t">
                <a:rot lat="0" lon="0" rev="3600000"/>
              </a:lightRig>
            </a:scene3d>
            <a:sp3d extrusionH="63500">
              <a:bevelT w="0" h="0" prst="divot"/>
              <a:bevelB w="0" h="0"/>
            </a:sp3d>
          </a:bodyPr>
          <a:lstStyle/>
          <a:p>
            <a:pPr algn="r"/>
            <a:r>
              <a:rPr lang="zh-CN" altLang="en-US" sz="5400" b="1" dirty="0">
                <a:ln w="25400">
                  <a:noFill/>
                </a:ln>
                <a:solidFill>
                  <a:schemeClr val="tx1">
                    <a:lumMod val="50000"/>
                    <a:lumOff val="50000"/>
                  </a:schemeClr>
                </a:solidFill>
                <a:effectLst/>
                <a:latin typeface="隶书" panose="02010509060101010101" pitchFamily="49" charset="-122"/>
                <a:ea typeface="隶书" panose="02010509060101010101" pitchFamily="49" charset="-122"/>
              </a:rPr>
              <a:t>从众心理</a:t>
            </a:r>
          </a:p>
        </p:txBody>
      </p:sp>
      <p:sp>
        <p:nvSpPr>
          <p:cNvPr id="28" name="文本框 27">
            <a:extLst>
              <a:ext uri="{FF2B5EF4-FFF2-40B4-BE49-F238E27FC236}">
                <a16:creationId xmlns:a16="http://schemas.microsoft.com/office/drawing/2014/main" id="{4CF27723-2BEA-422B-AAC7-FAC2B27D8A48}"/>
              </a:ext>
            </a:extLst>
          </p:cNvPr>
          <p:cNvSpPr txBox="1"/>
          <p:nvPr/>
        </p:nvSpPr>
        <p:spPr>
          <a:xfrm>
            <a:off x="7927892" y="5513696"/>
            <a:ext cx="3534770" cy="400110"/>
          </a:xfrm>
          <a:prstGeom prst="rect">
            <a:avLst/>
          </a:prstGeom>
          <a:noFill/>
        </p:spPr>
        <p:txBody>
          <a:bodyPr wrap="square" rtlCol="0">
            <a:spAutoFit/>
          </a:bodyPr>
          <a:lstStyle/>
          <a:p>
            <a:pPr algn="r"/>
            <a:r>
              <a:rPr lang="en-US" altLang="zh-CN" sz="2000" dirty="0">
                <a:solidFill>
                  <a:schemeClr val="bg1">
                    <a:lumMod val="75000"/>
                  </a:schemeClr>
                </a:solidFill>
                <a:latin typeface="Arial" panose="020B0604020202020204" pitchFamily="34" charset="0"/>
                <a:cs typeface="Arial" panose="020B0604020202020204" pitchFamily="34" charset="0"/>
              </a:rPr>
              <a:t>CONFORMITY BEHAVIOR</a:t>
            </a:r>
            <a:endParaRPr lang="zh-CN" altLang="en-US" sz="20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91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8F3DB-F4A2-4F16-A21F-5ED421517E83}"/>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4AB44132-0C18-40B9-8D1D-428ED36E8A48}"/>
              </a:ext>
            </a:extLst>
          </p:cNvPr>
          <p:cNvSpPr>
            <a:spLocks noGrp="1"/>
          </p:cNvSpPr>
          <p:nvPr>
            <p:ph type="subTitle" idx="1"/>
          </p:nvPr>
        </p:nvSpPr>
        <p:spPr/>
        <p:txBody>
          <a:bodyPr/>
          <a:lstStyle/>
          <a:p>
            <a:endParaRPr lang="zh-CN" altLang="en-US"/>
          </a:p>
        </p:txBody>
      </p:sp>
      <p:pic>
        <p:nvPicPr>
          <p:cNvPr id="5" name="图片 4">
            <a:extLst>
              <a:ext uri="{FF2B5EF4-FFF2-40B4-BE49-F238E27FC236}">
                <a16:creationId xmlns:a16="http://schemas.microsoft.com/office/drawing/2014/main" id="{677A6FB4-9EDC-44EE-A7BA-563AD216154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t="27741" b="18448"/>
          <a:stretch/>
        </p:blipFill>
        <p:spPr>
          <a:xfrm>
            <a:off x="0" y="0"/>
            <a:ext cx="12719957" cy="6858000"/>
          </a:xfrm>
          <a:prstGeom prst="rect">
            <a:avLst/>
          </a:prstGeom>
        </p:spPr>
      </p:pic>
      <p:sp>
        <p:nvSpPr>
          <p:cNvPr id="9" name="矩形 8">
            <a:extLst>
              <a:ext uri="{FF2B5EF4-FFF2-40B4-BE49-F238E27FC236}">
                <a16:creationId xmlns:a16="http://schemas.microsoft.com/office/drawing/2014/main" id="{6E3761EE-21AB-4B3F-B95F-B70886321928}"/>
              </a:ext>
            </a:extLst>
          </p:cNvPr>
          <p:cNvSpPr/>
          <p:nvPr/>
        </p:nvSpPr>
        <p:spPr>
          <a:xfrm>
            <a:off x="6338455" y="4613564"/>
            <a:ext cx="6203372" cy="2067791"/>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3851E84-111E-44FD-A342-F124705998D1}"/>
              </a:ext>
            </a:extLst>
          </p:cNvPr>
          <p:cNvSpPr txBox="1"/>
          <p:nvPr/>
        </p:nvSpPr>
        <p:spPr>
          <a:xfrm>
            <a:off x="6722919" y="4858474"/>
            <a:ext cx="5645727" cy="1754326"/>
          </a:xfrm>
          <a:prstGeom prst="rect">
            <a:avLst/>
          </a:prstGeom>
          <a:noFill/>
        </p:spPr>
        <p:txBody>
          <a:bodyPr wrap="square" rtlCol="0">
            <a:spAutoFit/>
          </a:bodyPr>
          <a:lstStyle/>
          <a:p>
            <a:r>
              <a:rPr lang="zh-CN" altLang="en-US" dirty="0"/>
              <a:t>从众心理（</a:t>
            </a:r>
            <a:r>
              <a:rPr lang="en-US" altLang="zh-CN" dirty="0"/>
              <a:t>conformity behavior</a:t>
            </a:r>
            <a:r>
              <a:rPr lang="zh-CN" altLang="en-US" dirty="0"/>
              <a:t>），指个人受到外界人群行为的影响，而在自己的知觉、判断、认识上表现出符合于公众舆论或多数人的行为方式，而实验表明只有很少的人保持了独立性，没有被从众，所以从众心理是部分个体普遍所有的心理现象。</a:t>
            </a:r>
            <a:endParaRPr lang="en-US" altLang="zh-CN" dirty="0"/>
          </a:p>
          <a:p>
            <a:pPr algn="r"/>
            <a:r>
              <a:rPr lang="en-US" altLang="zh-CN" dirty="0"/>
              <a:t>——</a:t>
            </a:r>
            <a:r>
              <a:rPr lang="zh-CN" altLang="en-US" dirty="0"/>
              <a:t>百度百科</a:t>
            </a:r>
          </a:p>
        </p:txBody>
      </p:sp>
    </p:spTree>
    <p:extLst>
      <p:ext uri="{BB962C8B-B14F-4D97-AF65-F5344CB8AC3E}">
        <p14:creationId xmlns:p14="http://schemas.microsoft.com/office/powerpoint/2010/main" val="21173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42CAF1D-487D-416E-B764-E7E7985FAA36}"/>
              </a:ext>
            </a:extLst>
          </p:cNvPr>
          <p:cNvSpPr txBox="1"/>
          <p:nvPr/>
        </p:nvSpPr>
        <p:spPr>
          <a:xfrm>
            <a:off x="1409700" y="0"/>
            <a:ext cx="7112000" cy="4708981"/>
          </a:xfrm>
          <a:prstGeom prst="rect">
            <a:avLst/>
          </a:prstGeom>
          <a:noFill/>
        </p:spPr>
        <p:txBody>
          <a:bodyPr wrap="square" rtlCol="0">
            <a:spAutoFit/>
          </a:bodyPr>
          <a:lstStyle/>
          <a:p>
            <a:pPr algn="r"/>
            <a:r>
              <a:rPr lang="zh-CN" altLang="en-US" sz="30000" b="1" dirty="0">
                <a:latin typeface="黑体" panose="02010609060101010101" pitchFamily="49" charset="-122"/>
                <a:ea typeface="黑体" panose="02010609060101010101" pitchFamily="49" charset="-122"/>
              </a:rPr>
              <a:t>？</a:t>
            </a:r>
          </a:p>
        </p:txBody>
      </p:sp>
      <p:sp>
        <p:nvSpPr>
          <p:cNvPr id="5" name="文本框 4">
            <a:extLst>
              <a:ext uri="{FF2B5EF4-FFF2-40B4-BE49-F238E27FC236}">
                <a16:creationId xmlns:a16="http://schemas.microsoft.com/office/drawing/2014/main" id="{63BFBF83-221B-46D6-BF45-40A45B1B1FDB}"/>
              </a:ext>
            </a:extLst>
          </p:cNvPr>
          <p:cNvSpPr txBox="1"/>
          <p:nvPr/>
        </p:nvSpPr>
        <p:spPr>
          <a:xfrm>
            <a:off x="2978150" y="4864099"/>
            <a:ext cx="6235700" cy="584775"/>
          </a:xfrm>
          <a:prstGeom prst="rect">
            <a:avLst/>
          </a:prstGeom>
          <a:noFill/>
        </p:spPr>
        <p:txBody>
          <a:bodyPr wrap="square" rtlCol="0">
            <a:spAutoFit/>
          </a:bodyPr>
          <a:lstStyle/>
          <a:p>
            <a:pPr algn="ctr"/>
            <a:r>
              <a:rPr lang="zh-CN" altLang="en-US" sz="3200" dirty="0"/>
              <a:t>从众心理对设计有什么好处？</a:t>
            </a:r>
          </a:p>
        </p:txBody>
      </p:sp>
    </p:spTree>
    <p:extLst>
      <p:ext uri="{BB962C8B-B14F-4D97-AF65-F5344CB8AC3E}">
        <p14:creationId xmlns:p14="http://schemas.microsoft.com/office/powerpoint/2010/main" val="151926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BE20E9E-1766-49AE-86EF-DC06B80F6F07}"/>
              </a:ext>
            </a:extLst>
          </p:cNvPr>
          <p:cNvSpPr txBox="1"/>
          <p:nvPr/>
        </p:nvSpPr>
        <p:spPr>
          <a:xfrm>
            <a:off x="1695450" y="2209800"/>
            <a:ext cx="8801100" cy="1569660"/>
          </a:xfrm>
          <a:prstGeom prst="rect">
            <a:avLst/>
          </a:prstGeom>
          <a:noFill/>
        </p:spPr>
        <p:txBody>
          <a:bodyPr wrap="square" rtlCol="0">
            <a:spAutoFit/>
          </a:bodyPr>
          <a:lstStyle/>
          <a:p>
            <a:r>
              <a:rPr lang="zh-CN" altLang="en-US" sz="2400" dirty="0">
                <a:solidFill>
                  <a:schemeClr val="bg1"/>
                </a:solidFill>
              </a:rPr>
              <a:t>多少</a:t>
            </a:r>
            <a:r>
              <a:rPr lang="zh-CN" altLang="en-US" sz="2400" dirty="0">
                <a:solidFill>
                  <a:srgbClr val="FF0000"/>
                </a:solidFill>
              </a:rPr>
              <a:t>从众心理</a:t>
            </a:r>
            <a:r>
              <a:rPr lang="zh-CN" altLang="en-US" sz="2400" dirty="0"/>
              <a:t>，在营销起到非常重要的作用，但一个产品设计中，设计师更要考虑如何才能利用从众心理结合外观设计、结构设计使产品销量更高；在产品生产之后，广告设计上也要考虑如何利用人们从众心理设计出广告使他们心肝情愿地掏腰包。</a:t>
            </a:r>
          </a:p>
        </p:txBody>
      </p:sp>
    </p:spTree>
    <p:extLst>
      <p:ext uri="{BB962C8B-B14F-4D97-AF65-F5344CB8AC3E}">
        <p14:creationId xmlns:p14="http://schemas.microsoft.com/office/powerpoint/2010/main" val="3190891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BABD3A-C3F5-4886-8C89-B33F61BEB1C3}"/>
              </a:ext>
            </a:extLst>
          </p:cNvPr>
          <p:cNvSpPr txBox="1"/>
          <p:nvPr/>
        </p:nvSpPr>
        <p:spPr>
          <a:xfrm>
            <a:off x="711200" y="685800"/>
            <a:ext cx="5118100"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产品设计时如何运用从众心理</a:t>
            </a:r>
          </a:p>
        </p:txBody>
      </p:sp>
      <p:pic>
        <p:nvPicPr>
          <p:cNvPr id="6" name="图片 5">
            <a:extLst>
              <a:ext uri="{FF2B5EF4-FFF2-40B4-BE49-F238E27FC236}">
                <a16:creationId xmlns:a16="http://schemas.microsoft.com/office/drawing/2014/main" id="{B1EA7979-6D67-4780-86D8-1CBCE8D9474E}"/>
              </a:ext>
            </a:extLst>
          </p:cNvPr>
          <p:cNvPicPr>
            <a:picLocks noChangeAspect="1"/>
          </p:cNvPicPr>
          <p:nvPr/>
        </p:nvPicPr>
        <p:blipFill rotWithShape="1">
          <a:blip r:embed="rId3">
            <a:extLst>
              <a:ext uri="{28A0092B-C50C-407E-A947-70E740481C1C}">
                <a14:useLocalDpi xmlns:a14="http://schemas.microsoft.com/office/drawing/2010/main" val="0"/>
              </a:ext>
            </a:extLst>
          </a:blip>
          <a:srcRect l="2696" r="6047"/>
          <a:stretch/>
        </p:blipFill>
        <p:spPr>
          <a:xfrm>
            <a:off x="5207628" y="1587080"/>
            <a:ext cx="6844672" cy="3683840"/>
          </a:xfrm>
          <a:prstGeom prst="rect">
            <a:avLst/>
          </a:prstGeom>
        </p:spPr>
      </p:pic>
      <p:sp>
        <p:nvSpPr>
          <p:cNvPr id="7" name="文本框 6">
            <a:extLst>
              <a:ext uri="{FF2B5EF4-FFF2-40B4-BE49-F238E27FC236}">
                <a16:creationId xmlns:a16="http://schemas.microsoft.com/office/drawing/2014/main" id="{654106E7-9092-4093-9F25-D9A5BC882915}"/>
              </a:ext>
            </a:extLst>
          </p:cNvPr>
          <p:cNvSpPr txBox="1"/>
          <p:nvPr/>
        </p:nvSpPr>
        <p:spPr>
          <a:xfrm>
            <a:off x="711200" y="1361280"/>
            <a:ext cx="3898900" cy="4205126"/>
          </a:xfrm>
          <a:prstGeom prst="rect">
            <a:avLst/>
          </a:prstGeom>
          <a:noFill/>
        </p:spPr>
        <p:txBody>
          <a:bodyPr wrap="square" rtlCol="0">
            <a:spAutoFit/>
          </a:bodyPr>
          <a:lstStyle/>
          <a:p>
            <a:pPr>
              <a:lnSpc>
                <a:spcPct val="150000"/>
              </a:lnSpc>
            </a:pPr>
            <a:r>
              <a:rPr lang="zh-CN" altLang="en-US" dirty="0"/>
              <a:t>其实工业设计产品的最终目的是使产品卖得更好，在设计的前期我们可以做一系列的调研，就是为了让产品更容易让客户掏钱。</a:t>
            </a:r>
            <a:endParaRPr lang="en-US" altLang="zh-CN" dirty="0"/>
          </a:p>
          <a:p>
            <a:pPr>
              <a:lnSpc>
                <a:spcPct val="150000"/>
              </a:lnSpc>
            </a:pPr>
            <a:r>
              <a:rPr lang="zh-CN" altLang="en-US" dirty="0"/>
              <a:t>从众心理就是其中的一点，我们调研是往往要去某宝、某东、某某逊去查看你将要设计的同类产品最热销的几十款的特点，去了解为什么人家能除了广告营销，还有能让人从众的产品设计的点。</a:t>
            </a:r>
            <a:endParaRPr lang="en-US" altLang="zh-CN" dirty="0"/>
          </a:p>
        </p:txBody>
      </p:sp>
      <p:sp>
        <p:nvSpPr>
          <p:cNvPr id="8" name="文本框 7">
            <a:extLst>
              <a:ext uri="{FF2B5EF4-FFF2-40B4-BE49-F238E27FC236}">
                <a16:creationId xmlns:a16="http://schemas.microsoft.com/office/drawing/2014/main" id="{6489FCF8-E14E-455C-A47A-846C76FEB26E}"/>
              </a:ext>
            </a:extLst>
          </p:cNvPr>
          <p:cNvSpPr txBox="1"/>
          <p:nvPr/>
        </p:nvSpPr>
        <p:spPr>
          <a:xfrm>
            <a:off x="6680514" y="5374838"/>
            <a:ext cx="3898900" cy="307777"/>
          </a:xfrm>
          <a:prstGeom prst="rect">
            <a:avLst/>
          </a:prstGeom>
          <a:noFill/>
        </p:spPr>
        <p:txBody>
          <a:bodyPr wrap="square" rtlCol="0">
            <a:spAutoFit/>
          </a:bodyPr>
          <a:lstStyle/>
          <a:p>
            <a:pPr algn="ctr"/>
            <a:r>
              <a:rPr lang="zh-CN" altLang="en-US" sz="1400" dirty="0">
                <a:solidFill>
                  <a:schemeClr val="bg1">
                    <a:lumMod val="65000"/>
                  </a:schemeClr>
                </a:solidFill>
              </a:rPr>
              <a:t>某宝销量最高的几款手机</a:t>
            </a:r>
          </a:p>
        </p:txBody>
      </p:sp>
    </p:spTree>
    <p:extLst>
      <p:ext uri="{BB962C8B-B14F-4D97-AF65-F5344CB8AC3E}">
        <p14:creationId xmlns:p14="http://schemas.microsoft.com/office/powerpoint/2010/main" val="305381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BABD3A-C3F5-4886-8C89-B33F61BEB1C3}"/>
              </a:ext>
            </a:extLst>
          </p:cNvPr>
          <p:cNvSpPr txBox="1"/>
          <p:nvPr/>
        </p:nvSpPr>
        <p:spPr>
          <a:xfrm>
            <a:off x="711200" y="685800"/>
            <a:ext cx="5118100"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广告设计如何运用从众心理</a:t>
            </a:r>
          </a:p>
        </p:txBody>
      </p:sp>
      <p:pic>
        <p:nvPicPr>
          <p:cNvPr id="3" name="图片 2">
            <a:extLst>
              <a:ext uri="{FF2B5EF4-FFF2-40B4-BE49-F238E27FC236}">
                <a16:creationId xmlns:a16="http://schemas.microsoft.com/office/drawing/2014/main" id="{0F040557-EBC0-4F47-9C3F-3B38D6F90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250" y="1147465"/>
            <a:ext cx="2889250" cy="2100036"/>
          </a:xfrm>
          <a:prstGeom prst="rect">
            <a:avLst/>
          </a:prstGeom>
        </p:spPr>
      </p:pic>
      <p:pic>
        <p:nvPicPr>
          <p:cNvPr id="9" name="图片 8">
            <a:extLst>
              <a:ext uri="{FF2B5EF4-FFF2-40B4-BE49-F238E27FC236}">
                <a16:creationId xmlns:a16="http://schemas.microsoft.com/office/drawing/2014/main" id="{9572D81E-11EC-4E2E-8B8B-D85CCEAED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840" y="3704332"/>
            <a:ext cx="4417960" cy="2006203"/>
          </a:xfrm>
          <a:prstGeom prst="rect">
            <a:avLst/>
          </a:prstGeom>
        </p:spPr>
      </p:pic>
      <p:sp>
        <p:nvSpPr>
          <p:cNvPr id="10" name="文本框 9">
            <a:extLst>
              <a:ext uri="{FF2B5EF4-FFF2-40B4-BE49-F238E27FC236}">
                <a16:creationId xmlns:a16="http://schemas.microsoft.com/office/drawing/2014/main" id="{0BA94A71-ED48-4B69-8D32-CF18C5295091}"/>
              </a:ext>
            </a:extLst>
          </p:cNvPr>
          <p:cNvSpPr txBox="1"/>
          <p:nvPr/>
        </p:nvSpPr>
        <p:spPr>
          <a:xfrm>
            <a:off x="711200" y="1312565"/>
            <a:ext cx="5638800" cy="4620624"/>
          </a:xfrm>
          <a:prstGeom prst="rect">
            <a:avLst/>
          </a:prstGeom>
          <a:noFill/>
        </p:spPr>
        <p:txBody>
          <a:bodyPr wrap="square" rtlCol="0">
            <a:spAutoFit/>
          </a:bodyPr>
          <a:lstStyle/>
          <a:p>
            <a:pPr>
              <a:lnSpc>
                <a:spcPct val="150000"/>
              </a:lnSpc>
            </a:pPr>
            <a:r>
              <a:rPr lang="zh-CN" altLang="en-US" dirty="0"/>
              <a:t>在广告中营造或炒作“热销”假象，往往就会造成真正的热销结果。广告宣传的舆论导向“火热”，大众就容易跟着“热”，有</a:t>
            </a:r>
            <a:r>
              <a:rPr lang="zh-CN" altLang="en-US" b="1" dirty="0"/>
              <a:t>从众心理</a:t>
            </a:r>
            <a:r>
              <a:rPr lang="zh-CN" altLang="en-US" dirty="0"/>
              <a:t>的人常就会跟着“凑热闹”。</a:t>
            </a:r>
            <a:endParaRPr lang="en-US" altLang="zh-CN" dirty="0"/>
          </a:p>
          <a:p>
            <a:pPr>
              <a:lnSpc>
                <a:spcPct val="150000"/>
              </a:lnSpc>
            </a:pPr>
            <a:r>
              <a:rPr lang="zh-CN" altLang="en-US" b="1" dirty="0"/>
              <a:t>拼多多</a:t>
            </a:r>
            <a:r>
              <a:rPr lang="zh-CN" altLang="en-US" dirty="0"/>
              <a:t>的广告语“</a:t>
            </a:r>
            <a:r>
              <a:rPr lang="en-US" altLang="zh-CN" dirty="0"/>
              <a:t>3</a:t>
            </a:r>
            <a:r>
              <a:rPr lang="zh-CN" altLang="en-US" dirty="0"/>
              <a:t>亿人都在拼的购物</a:t>
            </a:r>
            <a:r>
              <a:rPr lang="en-US" altLang="zh-CN" dirty="0"/>
              <a:t>APP”</a:t>
            </a:r>
            <a:r>
              <a:rPr lang="zh-CN" altLang="en-US" dirty="0"/>
              <a:t>，把自己的品牌炒热，引起大众关注，从而达到宣传与营销的目的。这就让消费者产生了一种“这么多人都在使用的购物</a:t>
            </a:r>
            <a:r>
              <a:rPr lang="en-US" altLang="zh-CN" dirty="0"/>
              <a:t>APP</a:t>
            </a:r>
            <a:r>
              <a:rPr lang="zh-CN" altLang="en-US" dirty="0"/>
              <a:t>，那产品应该还不错”的心理暗示。</a:t>
            </a:r>
            <a:endParaRPr lang="en-US" altLang="zh-CN" dirty="0"/>
          </a:p>
          <a:p>
            <a:pPr>
              <a:lnSpc>
                <a:spcPct val="150000"/>
              </a:lnSpc>
            </a:pPr>
            <a:r>
              <a:rPr lang="zh-CN" altLang="en-US" b="1" dirty="0"/>
              <a:t>香飘飘</a:t>
            </a:r>
            <a:r>
              <a:rPr lang="zh-CN" altLang="en-US" dirty="0"/>
              <a:t>奶茶的“连续六年全国销量领先，一年卖出十亿杯，杯子连起来可绕地球两圈”的广告语也是运用了从众效应。通过“地毯式轰炸”般地投放广告，香飘飘成功霸占了人们的视野，已经成为了家喻户晓的奶茶品牌。</a:t>
            </a:r>
          </a:p>
        </p:txBody>
      </p:sp>
    </p:spTree>
    <p:extLst>
      <p:ext uri="{BB962C8B-B14F-4D97-AF65-F5344CB8AC3E}">
        <p14:creationId xmlns:p14="http://schemas.microsoft.com/office/powerpoint/2010/main" val="724923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C1FF819-53F1-4F76-BF2C-F870E6AC422E}"/>
              </a:ext>
            </a:extLst>
          </p:cNvPr>
          <p:cNvPicPr>
            <a:picLocks noChangeAspect="1"/>
          </p:cNvPicPr>
          <p:nvPr/>
        </p:nvPicPr>
        <p:blipFill rotWithShape="1">
          <a:blip r:embed="rId2">
            <a:extLst>
              <a:ext uri="{28A0092B-C50C-407E-A947-70E740481C1C}">
                <a14:useLocalDpi xmlns:a14="http://schemas.microsoft.com/office/drawing/2010/main" val="0"/>
              </a:ext>
            </a:extLst>
          </a:blip>
          <a:srcRect b="61786"/>
          <a:stretch/>
        </p:blipFill>
        <p:spPr>
          <a:xfrm>
            <a:off x="1491861" y="3902677"/>
            <a:ext cx="9506857" cy="2955323"/>
          </a:xfrm>
          <a:prstGeom prst="rect">
            <a:avLst/>
          </a:prstGeom>
        </p:spPr>
      </p:pic>
      <p:sp>
        <p:nvSpPr>
          <p:cNvPr id="6" name="文本框 5">
            <a:extLst>
              <a:ext uri="{FF2B5EF4-FFF2-40B4-BE49-F238E27FC236}">
                <a16:creationId xmlns:a16="http://schemas.microsoft.com/office/drawing/2014/main" id="{F525642D-920F-49A5-AE5A-63BF6FB1DB7D}"/>
              </a:ext>
            </a:extLst>
          </p:cNvPr>
          <p:cNvSpPr txBox="1"/>
          <p:nvPr/>
        </p:nvSpPr>
        <p:spPr>
          <a:xfrm>
            <a:off x="1784738" y="1899733"/>
            <a:ext cx="8921102" cy="830997"/>
          </a:xfrm>
          <a:prstGeom prst="rect">
            <a:avLst/>
          </a:prstGeom>
          <a:noFill/>
        </p:spPr>
        <p:txBody>
          <a:bodyPr wrap="square" rtlCol="0">
            <a:spAutoFit/>
          </a:bodyPr>
          <a:lstStyle/>
          <a:p>
            <a:r>
              <a:rPr lang="zh-CN" altLang="en-US" sz="2400" dirty="0">
                <a:solidFill>
                  <a:schemeClr val="bg1"/>
                </a:solidFill>
              </a:rPr>
              <a:t>多少</a:t>
            </a:r>
            <a:r>
              <a:rPr lang="zh-CN" altLang="en-US" sz="2400" dirty="0"/>
              <a:t>从众心理对一个产品的开发和盈利的帮助是巨大的。有盈利的产品对设计师也是能力的一种证明。</a:t>
            </a:r>
          </a:p>
        </p:txBody>
      </p:sp>
    </p:spTree>
    <p:extLst>
      <p:ext uri="{BB962C8B-B14F-4D97-AF65-F5344CB8AC3E}">
        <p14:creationId xmlns:p14="http://schemas.microsoft.com/office/powerpoint/2010/main" val="2479688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AE5DF-4B9F-4038-93DD-52DC2783EA04}"/>
              </a:ext>
            </a:extLst>
          </p:cNvPr>
          <p:cNvSpPr>
            <a:spLocks noGrp="1"/>
          </p:cNvSpPr>
          <p:nvPr>
            <p:ph type="title"/>
          </p:nvPr>
        </p:nvSpPr>
        <p:spPr/>
        <p:txBody>
          <a:bodyPr/>
          <a:lstStyle/>
          <a:p>
            <a:endParaRPr lang="zh-CN" altLang="en-US"/>
          </a:p>
        </p:txBody>
      </p:sp>
      <p:sp>
        <p:nvSpPr>
          <p:cNvPr id="11" name="等腰三角形 9">
            <a:extLst>
              <a:ext uri="{FF2B5EF4-FFF2-40B4-BE49-F238E27FC236}">
                <a16:creationId xmlns:a16="http://schemas.microsoft.com/office/drawing/2014/main" id="{2A963874-8EF1-4ABE-A0B5-FDE93B1B771E}"/>
              </a:ext>
            </a:extLst>
          </p:cNvPr>
          <p:cNvSpPr/>
          <p:nvPr/>
        </p:nvSpPr>
        <p:spPr>
          <a:xfrm flipH="1">
            <a:off x="0" y="2194560"/>
            <a:ext cx="4560570" cy="4697730"/>
          </a:xfrm>
          <a:custGeom>
            <a:avLst/>
            <a:gdLst>
              <a:gd name="connsiteX0" fmla="*/ 0 w 5360670"/>
              <a:gd name="connsiteY0" fmla="*/ 4629150 h 4629150"/>
              <a:gd name="connsiteX1" fmla="*/ 2680335 w 5360670"/>
              <a:gd name="connsiteY1" fmla="*/ 0 h 4629150"/>
              <a:gd name="connsiteX2" fmla="*/ 5360670 w 5360670"/>
              <a:gd name="connsiteY2" fmla="*/ 4629150 h 4629150"/>
              <a:gd name="connsiteX3" fmla="*/ 0 w 5360670"/>
              <a:gd name="connsiteY3" fmla="*/ 4629150 h 4629150"/>
              <a:gd name="connsiteX0" fmla="*/ 0 w 2731770"/>
              <a:gd name="connsiteY0" fmla="*/ 4629150 h 4663440"/>
              <a:gd name="connsiteX1" fmla="*/ 2680335 w 2731770"/>
              <a:gd name="connsiteY1" fmla="*/ 0 h 4663440"/>
              <a:gd name="connsiteX2" fmla="*/ 2731770 w 2731770"/>
              <a:gd name="connsiteY2" fmla="*/ 4663440 h 4663440"/>
              <a:gd name="connsiteX3" fmla="*/ 0 w 2731770"/>
              <a:gd name="connsiteY3" fmla="*/ 4629150 h 4663440"/>
            </a:gdLst>
            <a:ahLst/>
            <a:cxnLst>
              <a:cxn ang="0">
                <a:pos x="connsiteX0" y="connsiteY0"/>
              </a:cxn>
              <a:cxn ang="0">
                <a:pos x="connsiteX1" y="connsiteY1"/>
              </a:cxn>
              <a:cxn ang="0">
                <a:pos x="connsiteX2" y="connsiteY2"/>
              </a:cxn>
              <a:cxn ang="0">
                <a:pos x="connsiteX3" y="connsiteY3"/>
              </a:cxn>
            </a:cxnLst>
            <a:rect l="l" t="t" r="r" b="b"/>
            <a:pathLst>
              <a:path w="2731770" h="4663440">
                <a:moveTo>
                  <a:pt x="0" y="4629150"/>
                </a:moveTo>
                <a:lnTo>
                  <a:pt x="2680335" y="0"/>
                </a:lnTo>
                <a:lnTo>
                  <a:pt x="2731770" y="4663440"/>
                </a:lnTo>
                <a:lnTo>
                  <a:pt x="0" y="4629150"/>
                </a:lnTo>
                <a:close/>
              </a:path>
            </a:pathLst>
          </a:custGeom>
          <a:pattFill prst="pct1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9">
            <a:extLst>
              <a:ext uri="{FF2B5EF4-FFF2-40B4-BE49-F238E27FC236}">
                <a16:creationId xmlns:a16="http://schemas.microsoft.com/office/drawing/2014/main" id="{9E0231ED-B38D-4C86-ADF5-B3C71D728BEA}"/>
              </a:ext>
            </a:extLst>
          </p:cNvPr>
          <p:cNvSpPr/>
          <p:nvPr/>
        </p:nvSpPr>
        <p:spPr>
          <a:xfrm>
            <a:off x="7631432" y="2160270"/>
            <a:ext cx="4560570" cy="4697730"/>
          </a:xfrm>
          <a:custGeom>
            <a:avLst/>
            <a:gdLst>
              <a:gd name="connsiteX0" fmla="*/ 0 w 5360670"/>
              <a:gd name="connsiteY0" fmla="*/ 4629150 h 4629150"/>
              <a:gd name="connsiteX1" fmla="*/ 2680335 w 5360670"/>
              <a:gd name="connsiteY1" fmla="*/ 0 h 4629150"/>
              <a:gd name="connsiteX2" fmla="*/ 5360670 w 5360670"/>
              <a:gd name="connsiteY2" fmla="*/ 4629150 h 4629150"/>
              <a:gd name="connsiteX3" fmla="*/ 0 w 5360670"/>
              <a:gd name="connsiteY3" fmla="*/ 4629150 h 4629150"/>
              <a:gd name="connsiteX0" fmla="*/ 0 w 2731770"/>
              <a:gd name="connsiteY0" fmla="*/ 4629150 h 4663440"/>
              <a:gd name="connsiteX1" fmla="*/ 2680335 w 2731770"/>
              <a:gd name="connsiteY1" fmla="*/ 0 h 4663440"/>
              <a:gd name="connsiteX2" fmla="*/ 2731770 w 2731770"/>
              <a:gd name="connsiteY2" fmla="*/ 4663440 h 4663440"/>
              <a:gd name="connsiteX3" fmla="*/ 0 w 2731770"/>
              <a:gd name="connsiteY3" fmla="*/ 4629150 h 4663440"/>
            </a:gdLst>
            <a:ahLst/>
            <a:cxnLst>
              <a:cxn ang="0">
                <a:pos x="connsiteX0" y="connsiteY0"/>
              </a:cxn>
              <a:cxn ang="0">
                <a:pos x="connsiteX1" y="connsiteY1"/>
              </a:cxn>
              <a:cxn ang="0">
                <a:pos x="connsiteX2" y="connsiteY2"/>
              </a:cxn>
              <a:cxn ang="0">
                <a:pos x="connsiteX3" y="connsiteY3"/>
              </a:cxn>
            </a:cxnLst>
            <a:rect l="l" t="t" r="r" b="b"/>
            <a:pathLst>
              <a:path w="2731770" h="4663440">
                <a:moveTo>
                  <a:pt x="0" y="4629150"/>
                </a:moveTo>
                <a:lnTo>
                  <a:pt x="2680335" y="0"/>
                </a:lnTo>
                <a:lnTo>
                  <a:pt x="2731770" y="4663440"/>
                </a:lnTo>
                <a:lnTo>
                  <a:pt x="0" y="4629150"/>
                </a:lnTo>
                <a:close/>
              </a:path>
            </a:pathLst>
          </a:custGeom>
          <a:pattFill prst="pct1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B412EF8-A270-47B6-9239-92ECA6507604}"/>
              </a:ext>
            </a:extLst>
          </p:cNvPr>
          <p:cNvSpPr txBox="1"/>
          <p:nvPr/>
        </p:nvSpPr>
        <p:spPr>
          <a:xfrm>
            <a:off x="2751774" y="671066"/>
            <a:ext cx="4560570" cy="3046988"/>
          </a:xfrm>
          <a:prstGeom prst="rect">
            <a:avLst/>
          </a:prstGeom>
          <a:noFill/>
        </p:spPr>
        <p:txBody>
          <a:bodyPr wrap="square" rtlCol="0">
            <a:spAutoFit/>
          </a:bodyPr>
          <a:lstStyle/>
          <a:p>
            <a:pPr algn="ctr"/>
            <a:r>
              <a:rPr lang="zh-CN" altLang="en-US" sz="9600" dirty="0">
                <a:solidFill>
                  <a:schemeClr val="accent1">
                    <a:lumMod val="50000"/>
                  </a:schemeClr>
                </a:solidFill>
                <a:effectLst>
                  <a:outerShdw blurRad="50800" dist="50800" dir="5400000" sx="102000" sy="102000" algn="ctr" rotWithShape="0">
                    <a:srgbClr val="000000">
                      <a:alpha val="50000"/>
                    </a:srgbClr>
                  </a:outerShdw>
                </a:effectLst>
                <a:latin typeface="华文隶书" panose="02010800040101010101" pitchFamily="2" charset="-122"/>
                <a:ea typeface="华文隶书" panose="02010800040101010101" pitchFamily="2" charset="-122"/>
              </a:rPr>
              <a:t>感</a:t>
            </a:r>
            <a:endParaRPr lang="en-US" altLang="zh-CN" sz="9600" dirty="0">
              <a:solidFill>
                <a:schemeClr val="accent1">
                  <a:lumMod val="50000"/>
                </a:schemeClr>
              </a:solidFill>
              <a:effectLst>
                <a:outerShdw blurRad="50800" dist="50800" dir="5400000" sx="102000" sy="102000" algn="ctr" rotWithShape="0">
                  <a:srgbClr val="000000">
                    <a:alpha val="50000"/>
                  </a:srgbClr>
                </a:outerShdw>
              </a:effectLst>
              <a:latin typeface="华文隶书" panose="02010800040101010101" pitchFamily="2" charset="-122"/>
              <a:ea typeface="华文隶书" panose="02010800040101010101" pitchFamily="2" charset="-122"/>
            </a:endParaRPr>
          </a:p>
          <a:p>
            <a:pPr algn="ctr"/>
            <a:r>
              <a:rPr lang="zh-CN" altLang="en-US" sz="9600" dirty="0">
                <a:solidFill>
                  <a:schemeClr val="accent1">
                    <a:lumMod val="50000"/>
                  </a:schemeClr>
                </a:solidFill>
                <a:effectLst>
                  <a:outerShdw blurRad="50800" dist="50800" dir="5400000" sx="102000" sy="102000" algn="ctr" rotWithShape="0">
                    <a:srgbClr val="000000">
                      <a:alpha val="50000"/>
                    </a:srgbClr>
                  </a:outerShdw>
                </a:effectLst>
                <a:latin typeface="华文隶书" panose="02010800040101010101" pitchFamily="2" charset="-122"/>
                <a:ea typeface="华文隶书" panose="02010800040101010101" pitchFamily="2" charset="-122"/>
              </a:rPr>
              <a:t>谢</a:t>
            </a:r>
            <a:endParaRPr lang="en-US" altLang="zh-CN" sz="9600" dirty="0">
              <a:solidFill>
                <a:schemeClr val="accent1">
                  <a:lumMod val="50000"/>
                </a:schemeClr>
              </a:solidFill>
              <a:effectLst>
                <a:outerShdw blurRad="50800" dist="50800" dir="5400000" sx="102000" sy="102000" algn="ctr" rotWithShape="0">
                  <a:srgbClr val="000000">
                    <a:alpha val="50000"/>
                  </a:srgbClr>
                </a:outerShdw>
              </a:effectLst>
              <a:latin typeface="华文隶书" panose="02010800040101010101" pitchFamily="2" charset="-122"/>
              <a:ea typeface="华文隶书" panose="02010800040101010101" pitchFamily="2" charset="-122"/>
            </a:endParaRPr>
          </a:p>
        </p:txBody>
      </p:sp>
      <p:cxnSp>
        <p:nvCxnSpPr>
          <p:cNvPr id="16" name="直接连接符 15">
            <a:extLst>
              <a:ext uri="{FF2B5EF4-FFF2-40B4-BE49-F238E27FC236}">
                <a16:creationId xmlns:a16="http://schemas.microsoft.com/office/drawing/2014/main" id="{A4308DC6-0604-4AAA-AF73-4F638D933CC3}"/>
              </a:ext>
            </a:extLst>
          </p:cNvPr>
          <p:cNvCxnSpPr/>
          <p:nvPr/>
        </p:nvCxnSpPr>
        <p:spPr>
          <a:xfrm>
            <a:off x="6004564" y="2160270"/>
            <a:ext cx="0" cy="41148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D078492-5D69-4496-92EC-29F77719D506}"/>
              </a:ext>
            </a:extLst>
          </p:cNvPr>
          <p:cNvSpPr txBox="1"/>
          <p:nvPr/>
        </p:nvSpPr>
        <p:spPr>
          <a:xfrm>
            <a:off x="6156970" y="5730567"/>
            <a:ext cx="1675446" cy="369332"/>
          </a:xfrm>
          <a:prstGeom prst="rect">
            <a:avLst/>
          </a:prstGeom>
          <a:noFill/>
        </p:spPr>
        <p:txBody>
          <a:bodyPr wrap="square" rtlCol="0">
            <a:spAutoFit/>
          </a:bodyPr>
          <a:lstStyle/>
          <a:p>
            <a:r>
              <a:rPr lang="en-US" altLang="zh-CN" dirty="0">
                <a:solidFill>
                  <a:schemeClr val="accent1">
                    <a:lumMod val="50000"/>
                  </a:schemeClr>
                </a:solidFill>
              </a:rPr>
              <a:t>2019.11.15</a:t>
            </a:r>
            <a:endParaRPr lang="zh-CN" altLang="en-US" dirty="0">
              <a:solidFill>
                <a:schemeClr val="accent1">
                  <a:lumMod val="50000"/>
                </a:schemeClr>
              </a:solidFill>
            </a:endParaRPr>
          </a:p>
        </p:txBody>
      </p:sp>
      <p:sp>
        <p:nvSpPr>
          <p:cNvPr id="18" name="文本框 17">
            <a:extLst>
              <a:ext uri="{FF2B5EF4-FFF2-40B4-BE49-F238E27FC236}">
                <a16:creationId xmlns:a16="http://schemas.microsoft.com/office/drawing/2014/main" id="{8A17AA16-E552-465E-86BA-470FFF537FEB}"/>
              </a:ext>
            </a:extLst>
          </p:cNvPr>
          <p:cNvSpPr txBox="1"/>
          <p:nvPr/>
        </p:nvSpPr>
        <p:spPr>
          <a:xfrm>
            <a:off x="6156970" y="5260985"/>
            <a:ext cx="1291589" cy="369332"/>
          </a:xfrm>
          <a:prstGeom prst="rect">
            <a:avLst/>
          </a:prstGeom>
          <a:noFill/>
        </p:spPr>
        <p:txBody>
          <a:bodyPr wrap="square" rtlCol="0">
            <a:spAutoFit/>
          </a:bodyPr>
          <a:lstStyle/>
          <a:p>
            <a:r>
              <a:rPr lang="zh-CN" altLang="en-US" dirty="0">
                <a:solidFill>
                  <a:schemeClr val="accent1">
                    <a:lumMod val="50000"/>
                  </a:schemeClr>
                </a:solidFill>
                <a:latin typeface="黑体" panose="02010609060101010101" pitchFamily="49" charset="-122"/>
                <a:ea typeface="黑体" panose="02010609060101010101" pitchFamily="49" charset="-122"/>
              </a:rPr>
              <a:t>卢志浩</a:t>
            </a:r>
          </a:p>
        </p:txBody>
      </p:sp>
    </p:spTree>
    <p:extLst>
      <p:ext uri="{BB962C8B-B14F-4D97-AF65-F5344CB8AC3E}">
        <p14:creationId xmlns:p14="http://schemas.microsoft.com/office/powerpoint/2010/main" val="33089767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460</Words>
  <Application>Microsoft Office PowerPoint</Application>
  <PresentationFormat>宽屏</PresentationFormat>
  <Paragraphs>23</Paragraphs>
  <Slides>8</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vt:i4>
      </vt:variant>
    </vt:vector>
  </HeadingPairs>
  <TitlesOfParts>
    <vt:vector size="15" baseType="lpstr">
      <vt:lpstr>等线</vt:lpstr>
      <vt:lpstr>等线 Light</vt:lpstr>
      <vt:lpstr>黑体</vt:lpstr>
      <vt:lpstr>华文隶书</vt:lpstr>
      <vt:lpstr>隶书</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 lu</dc:creator>
  <cp:lastModifiedBy>hao lu</cp:lastModifiedBy>
  <cp:revision>16</cp:revision>
  <dcterms:created xsi:type="dcterms:W3CDTF">2019-11-24T12:56:08Z</dcterms:created>
  <dcterms:modified xsi:type="dcterms:W3CDTF">2019-11-24T15:51:34Z</dcterms:modified>
</cp:coreProperties>
</file>